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4"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D9E65A-4FE5-41FC-B495-F4D8C9625708}" type="datetimeFigureOut">
              <a:rPr lang="en-US" smtClean="0"/>
              <a:pPr/>
              <a:t>11/27/2011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97D550-45F6-4243-949F-9369746CA5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7D550-45F6-4243-949F-9369746CA5C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7E2FFE-4F9B-4E6F-9EA2-894BB0B1EF1F}" type="datetimeFigureOut">
              <a:rPr lang="en-US" smtClean="0"/>
              <a:pPr/>
              <a:t>11/27/2011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C77CCF4-2925-4288-B91E-C78D06A6E2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7E2FFE-4F9B-4E6F-9EA2-894BB0B1EF1F}" type="datetimeFigureOut">
              <a:rPr lang="en-US" smtClean="0"/>
              <a:pPr/>
              <a:t>11/27/2011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77CCF4-2925-4288-B91E-C78D06A6E2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7E2FFE-4F9B-4E6F-9EA2-894BB0B1EF1F}" type="datetimeFigureOut">
              <a:rPr lang="en-US" smtClean="0"/>
              <a:pPr/>
              <a:t>11/27/2011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77CCF4-2925-4288-B91E-C78D06A6E2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7E2FFE-4F9B-4E6F-9EA2-894BB0B1EF1F}" type="datetimeFigureOut">
              <a:rPr lang="en-US" smtClean="0"/>
              <a:pPr/>
              <a:t>11/27/2011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77CCF4-2925-4288-B91E-C78D06A6E29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7E2FFE-4F9B-4E6F-9EA2-894BB0B1EF1F}" type="datetimeFigureOut">
              <a:rPr lang="en-US" smtClean="0"/>
              <a:pPr/>
              <a:t>11/27/2011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77CCF4-2925-4288-B91E-C78D06A6E29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7E2FFE-4F9B-4E6F-9EA2-894BB0B1EF1F}" type="datetimeFigureOut">
              <a:rPr lang="en-US" smtClean="0"/>
              <a:pPr/>
              <a:t>11/27/2011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C77CCF4-2925-4288-B91E-C78D06A6E29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7E2FFE-4F9B-4E6F-9EA2-894BB0B1EF1F}" type="datetimeFigureOut">
              <a:rPr lang="en-US" smtClean="0"/>
              <a:pPr/>
              <a:t>11/27/2011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C77CCF4-2925-4288-B91E-C78D06A6E29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7E2FFE-4F9B-4E6F-9EA2-894BB0B1EF1F}" type="datetimeFigureOut">
              <a:rPr lang="en-US" smtClean="0"/>
              <a:pPr/>
              <a:t>11/27/2011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C77CCF4-2925-4288-B91E-C78D06A6E29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7E2FFE-4F9B-4E6F-9EA2-894BB0B1EF1F}" type="datetimeFigureOut">
              <a:rPr lang="en-US" smtClean="0"/>
              <a:pPr/>
              <a:t>11/27/2011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C77CCF4-2925-4288-B91E-C78D06A6E2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7E2FFE-4F9B-4E6F-9EA2-894BB0B1EF1F}" type="datetimeFigureOut">
              <a:rPr lang="en-US" smtClean="0"/>
              <a:pPr/>
              <a:t>11/27/2011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C77CCF4-2925-4288-B91E-C78D06A6E29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7E2FFE-4F9B-4E6F-9EA2-894BB0B1EF1F}" type="datetimeFigureOut">
              <a:rPr lang="en-US" smtClean="0"/>
              <a:pPr/>
              <a:t>11/27/2011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C77CCF4-2925-4288-B91E-C78D06A6E29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7E2FFE-4F9B-4E6F-9EA2-894BB0B1EF1F}" type="datetimeFigureOut">
              <a:rPr lang="en-US" smtClean="0"/>
              <a:pPr/>
              <a:t>11/27/2011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C77CCF4-2925-4288-B91E-C78D06A6E2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a:t>
            </a:r>
            <a:endParaRPr lang="en-US" dirty="0"/>
          </a:p>
        </p:txBody>
      </p:sp>
      <p:sp>
        <p:nvSpPr>
          <p:cNvPr id="3" name="Subtitle 2"/>
          <p:cNvSpPr>
            <a:spLocks noGrp="1"/>
          </p:cNvSpPr>
          <p:nvPr>
            <p:ph type="subTitle" idx="1"/>
          </p:nvPr>
        </p:nvSpPr>
        <p:spPr/>
        <p:txBody>
          <a:bodyPr/>
          <a:lstStyle/>
          <a:p>
            <a:r>
              <a:rPr lang="en-US" dirty="0" smtClean="0"/>
              <a:t>Producing Data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 study of child care enrolled 1364 infants in 1991 and planned to follow them through their sixth year in school. In 2003, the researchers published an article finding that “the more time children spent in child care from birth to age four-and-a-half, the more adults tended to rate them, both at age four-and-a-half and at kindergarten, as less likely to get along with others, as more assertive, as disobedient, and as aggressive.”</a:t>
            </a:r>
          </a:p>
          <a:p>
            <a:pPr>
              <a:buNone/>
            </a:pPr>
            <a:endParaRPr lang="en-US" dirty="0" smtClean="0"/>
          </a:p>
          <a:p>
            <a:endParaRPr lang="en-US" dirty="0"/>
          </a:p>
        </p:txBody>
      </p:sp>
      <p:sp>
        <p:nvSpPr>
          <p:cNvPr id="3" name="Title 2"/>
          <p:cNvSpPr>
            <a:spLocks noGrp="1"/>
          </p:cNvSpPr>
          <p:nvPr>
            <p:ph type="title"/>
          </p:nvPr>
        </p:nvSpPr>
        <p:spPr/>
        <p:txBody>
          <a:bodyPr>
            <a:normAutofit/>
          </a:bodyPr>
          <a:lstStyle/>
          <a:p>
            <a:r>
              <a:rPr lang="en-US" sz="2800" dirty="0" smtClean="0"/>
              <a:t>Example 2:Is this an observational study or an experiment?  Justify your choice.</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229600" cy="4525963"/>
          </a:xfrm>
        </p:spPr>
        <p:txBody>
          <a:bodyPr/>
          <a:lstStyle/>
          <a:p>
            <a:r>
              <a:rPr lang="en-US" dirty="0" smtClean="0"/>
              <a:t>The entire group of individuals that we wish to collect information about.</a:t>
            </a:r>
          </a:p>
          <a:p>
            <a:endParaRPr lang="en-US" dirty="0" smtClean="0"/>
          </a:p>
          <a:p>
            <a:r>
              <a:rPr lang="en-US" dirty="0" smtClean="0"/>
              <a:t>ALWAYS define the population of interest BEFORE you start the study.</a:t>
            </a:r>
          </a:p>
          <a:p>
            <a:endParaRPr lang="en-US" dirty="0" smtClean="0"/>
          </a:p>
          <a:p>
            <a:r>
              <a:rPr lang="en-US" dirty="0" smtClean="0"/>
              <a:t>Populations can be small such as HHS Basketball players or large such as adults in the USA </a:t>
            </a:r>
            <a:endParaRPr lang="en-US" dirty="0"/>
          </a:p>
        </p:txBody>
      </p:sp>
      <p:sp>
        <p:nvSpPr>
          <p:cNvPr id="3" name="Title 2"/>
          <p:cNvSpPr>
            <a:spLocks noGrp="1"/>
          </p:cNvSpPr>
          <p:nvPr>
            <p:ph type="title"/>
          </p:nvPr>
        </p:nvSpPr>
        <p:spPr/>
        <p:txBody>
          <a:bodyPr/>
          <a:lstStyle/>
          <a:p>
            <a:r>
              <a:rPr lang="en-US" dirty="0" smtClean="0"/>
              <a:t>Population: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sample is part of the population that we actually examine in order to gather information about the POPULATION.</a:t>
            </a:r>
          </a:p>
          <a:p>
            <a:endParaRPr lang="en-US" dirty="0" smtClean="0"/>
          </a:p>
          <a:p>
            <a:r>
              <a:rPr lang="en-US" dirty="0" smtClean="0"/>
              <a:t>Should be representative of the ENTIRE population is we wish to generalize our results to the population</a:t>
            </a:r>
          </a:p>
          <a:p>
            <a:endParaRPr lang="en-US" dirty="0" smtClean="0"/>
          </a:p>
          <a:p>
            <a:r>
              <a:rPr lang="en-US" dirty="0" smtClean="0"/>
              <a:t>Should be randomly chosen</a:t>
            </a:r>
            <a:endParaRPr lang="en-US" dirty="0"/>
          </a:p>
        </p:txBody>
      </p:sp>
      <p:sp>
        <p:nvSpPr>
          <p:cNvPr id="3" name="Title 2"/>
          <p:cNvSpPr>
            <a:spLocks noGrp="1"/>
          </p:cNvSpPr>
          <p:nvPr>
            <p:ph type="title"/>
          </p:nvPr>
        </p:nvSpPr>
        <p:spPr/>
        <p:txBody>
          <a:bodyPr/>
          <a:lstStyle/>
          <a:p>
            <a:r>
              <a:rPr lang="en-US" dirty="0" smtClean="0"/>
              <a:t>Sample: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Sampling involves studying a part to gain information about the whole</a:t>
            </a:r>
          </a:p>
          <a:p>
            <a:endParaRPr lang="en-US" dirty="0" smtClean="0"/>
          </a:p>
          <a:p>
            <a:r>
              <a:rPr lang="en-US" dirty="0" smtClean="0"/>
              <a:t>Census asks everyone in the population</a:t>
            </a:r>
            <a:endParaRPr lang="en-US" dirty="0"/>
          </a:p>
        </p:txBody>
      </p:sp>
      <p:sp>
        <p:nvSpPr>
          <p:cNvPr id="3" name="Title 2"/>
          <p:cNvSpPr>
            <a:spLocks noGrp="1"/>
          </p:cNvSpPr>
          <p:nvPr>
            <p:ph type="title"/>
          </p:nvPr>
        </p:nvSpPr>
        <p:spPr/>
        <p:txBody>
          <a:bodyPr/>
          <a:lstStyle/>
          <a:p>
            <a:r>
              <a:rPr lang="en-US" dirty="0" smtClean="0"/>
              <a:t>Sampling vs. Census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Consists of people who CHOOSE to respond to a general appeal</a:t>
            </a:r>
          </a:p>
          <a:p>
            <a:endParaRPr lang="en-US" dirty="0" smtClean="0"/>
          </a:p>
          <a:p>
            <a:r>
              <a:rPr lang="en-US" dirty="0" smtClean="0"/>
              <a:t>Extremely biased as the people who usually respond feel very strongly about the issue</a:t>
            </a:r>
            <a:endParaRPr lang="en-US" dirty="0"/>
          </a:p>
        </p:txBody>
      </p:sp>
      <p:sp>
        <p:nvSpPr>
          <p:cNvPr id="3" name="Title 2"/>
          <p:cNvSpPr>
            <a:spLocks noGrp="1"/>
          </p:cNvSpPr>
          <p:nvPr>
            <p:ph type="title"/>
          </p:nvPr>
        </p:nvSpPr>
        <p:spPr/>
        <p:txBody>
          <a:bodyPr/>
          <a:lstStyle/>
          <a:p>
            <a:r>
              <a:rPr lang="en-US" dirty="0" smtClean="0"/>
              <a:t>Voluntary response Sample: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little humor…</a:t>
            </a:r>
            <a:endParaRPr lang="en-US" dirty="0"/>
          </a:p>
        </p:txBody>
      </p:sp>
      <p:pic>
        <p:nvPicPr>
          <p:cNvPr id="4" name="Picture 5" descr="Yates_3e_Ch05_p32521"/>
          <p:cNvPicPr>
            <a:picLocks noGrp="1" noChangeAspect="1" noChangeArrowheads="1"/>
          </p:cNvPicPr>
          <p:nvPr>
            <p:ph idx="1"/>
          </p:nvPr>
        </p:nvPicPr>
        <p:blipFill>
          <a:blip r:embed="rId2" cstate="print"/>
          <a:srcRect/>
          <a:stretch>
            <a:fillRect/>
          </a:stretch>
        </p:blipFill>
        <p:spPr bwMode="auto">
          <a:xfrm>
            <a:off x="-304800" y="1600200"/>
            <a:ext cx="9640389" cy="3124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Choosing individuals for a sample who are easily reached</a:t>
            </a:r>
          </a:p>
          <a:p>
            <a:endParaRPr lang="en-US" dirty="0" smtClean="0"/>
          </a:p>
          <a:p>
            <a:r>
              <a:rPr lang="en-US" dirty="0" smtClean="0"/>
              <a:t>Again, very biased!</a:t>
            </a:r>
            <a:endParaRPr lang="en-US" dirty="0"/>
          </a:p>
        </p:txBody>
      </p:sp>
      <p:sp>
        <p:nvSpPr>
          <p:cNvPr id="3" name="Title 2"/>
          <p:cNvSpPr>
            <a:spLocks noGrp="1"/>
          </p:cNvSpPr>
          <p:nvPr>
            <p:ph type="title"/>
          </p:nvPr>
        </p:nvSpPr>
        <p:spPr/>
        <p:txBody>
          <a:bodyPr/>
          <a:lstStyle/>
          <a:p>
            <a:r>
              <a:rPr lang="en-US" dirty="0" smtClean="0"/>
              <a:t>Convenience Sample: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en-US" dirty="0" smtClean="0"/>
              <a:t> A manufacturer has representatives at the mall asking shoppers their opinions of various products. </a:t>
            </a:r>
          </a:p>
          <a:p>
            <a:r>
              <a:rPr lang="en-US" dirty="0" smtClean="0"/>
              <a:t> </a:t>
            </a:r>
          </a:p>
          <a:p>
            <a:pPr lvl="0"/>
            <a:r>
              <a:rPr lang="en-US" dirty="0" smtClean="0"/>
              <a:t> You are on your favorite website and are asked to complete an online survey.</a:t>
            </a:r>
          </a:p>
          <a:p>
            <a:r>
              <a:rPr lang="en-US" dirty="0" smtClean="0"/>
              <a:t> </a:t>
            </a:r>
          </a:p>
          <a:p>
            <a:pPr lvl="0"/>
            <a:r>
              <a:rPr lang="en-US" dirty="0" smtClean="0"/>
              <a:t>You leave a pile of surveys in the office, lunch room, gym, and student store. Interested people can pick one up, fill it out and return it to a box.</a:t>
            </a:r>
          </a:p>
          <a:p>
            <a:r>
              <a:rPr lang="en-US" dirty="0" smtClean="0"/>
              <a:t> </a:t>
            </a:r>
          </a:p>
          <a:p>
            <a:pPr lvl="0"/>
            <a:r>
              <a:rPr lang="en-US" dirty="0" smtClean="0"/>
              <a:t>You select students who are in your statistics class to represent the HHS population.</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sz="2700" dirty="0" smtClean="0"/>
              <a:t/>
            </a:r>
            <a:br>
              <a:rPr lang="en-US" sz="2700" dirty="0" smtClean="0"/>
            </a:br>
            <a:r>
              <a:rPr lang="en-US" sz="2700" dirty="0" smtClean="0"/>
              <a:t>Example 3: Which type of sample is used in each of the following?  What are potential problems with each sample?</a:t>
            </a:r>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Systematically favoring certain outcomes</a:t>
            </a:r>
            <a:endParaRPr lang="en-US" dirty="0" smtClean="0"/>
          </a:p>
          <a:p>
            <a:endParaRPr lang="en-US" dirty="0" smtClean="0"/>
          </a:p>
          <a:p>
            <a:r>
              <a:rPr lang="en-US" dirty="0" smtClean="0"/>
              <a:t>Examples: leaving out a segment of a population, poor survey questions, etc</a:t>
            </a:r>
            <a:endParaRPr lang="en-US" dirty="0"/>
          </a:p>
        </p:txBody>
      </p:sp>
      <p:sp>
        <p:nvSpPr>
          <p:cNvPr id="3" name="Title 2"/>
          <p:cNvSpPr>
            <a:spLocks noGrp="1"/>
          </p:cNvSpPr>
          <p:nvPr>
            <p:ph type="title"/>
          </p:nvPr>
        </p:nvSpPr>
        <p:spPr/>
        <p:txBody>
          <a:bodyPr/>
          <a:lstStyle/>
          <a:p>
            <a:r>
              <a:rPr lang="en-US" dirty="0" smtClean="0"/>
              <a:t>Bias: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Consists of n individuals from the population chosen in such a way that:</a:t>
            </a:r>
          </a:p>
          <a:p>
            <a:pPr>
              <a:buNone/>
            </a:pPr>
            <a:endParaRPr lang="en-US" dirty="0" smtClean="0"/>
          </a:p>
          <a:p>
            <a:pPr lvl="1"/>
            <a:r>
              <a:rPr lang="en-US" dirty="0" smtClean="0"/>
              <a:t>Each individual has an equal chance of being chosen</a:t>
            </a:r>
          </a:p>
          <a:p>
            <a:pPr lvl="1">
              <a:buNone/>
            </a:pPr>
            <a:endParaRPr lang="en-US" dirty="0" smtClean="0"/>
          </a:p>
          <a:p>
            <a:pPr lvl="1"/>
            <a:r>
              <a:rPr lang="en-US" dirty="0" smtClean="0"/>
              <a:t>All samples of size n have an equal chance of being selected</a:t>
            </a:r>
            <a:endParaRPr lang="en-US" dirty="0"/>
          </a:p>
        </p:txBody>
      </p:sp>
      <p:sp>
        <p:nvSpPr>
          <p:cNvPr id="3" name="Title 2"/>
          <p:cNvSpPr>
            <a:spLocks noGrp="1"/>
          </p:cNvSpPr>
          <p:nvPr>
            <p:ph type="title"/>
          </p:nvPr>
        </p:nvSpPr>
        <p:spPr/>
        <p:txBody>
          <a:bodyPr/>
          <a:lstStyle/>
          <a:p>
            <a:r>
              <a:rPr lang="en-US" dirty="0" smtClean="0"/>
              <a:t>Simple Random Sample(SRS):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458200" cy="5071872"/>
          </a:xfrm>
        </p:spPr>
        <p:txBody>
          <a:bodyPr>
            <a:normAutofit fontScale="70000" lnSpcReduction="20000"/>
          </a:bodyPr>
          <a:lstStyle/>
          <a:p>
            <a:pPr lvl="0"/>
            <a:r>
              <a:rPr lang="en-US" dirty="0" smtClean="0"/>
              <a:t>Distinguish between, and discuss the advantages of, observational studies and experiments.</a:t>
            </a:r>
          </a:p>
          <a:p>
            <a:pPr>
              <a:buNone/>
            </a:pPr>
            <a:r>
              <a:rPr lang="en-US" dirty="0" smtClean="0"/>
              <a:t> </a:t>
            </a:r>
          </a:p>
          <a:p>
            <a:pPr lvl="0"/>
            <a:r>
              <a:rPr lang="en-US" dirty="0" smtClean="0"/>
              <a:t>Identify and give examples of different types of sampling methods including a clear definition of simple random sample.</a:t>
            </a:r>
          </a:p>
          <a:p>
            <a:pPr>
              <a:buNone/>
            </a:pPr>
            <a:r>
              <a:rPr lang="en-US" dirty="0" smtClean="0"/>
              <a:t> </a:t>
            </a:r>
          </a:p>
          <a:p>
            <a:pPr lvl="0"/>
            <a:r>
              <a:rPr lang="en-US" dirty="0" smtClean="0"/>
              <a:t>Identify and give examples of sources of bias in sample surveys.</a:t>
            </a:r>
          </a:p>
          <a:p>
            <a:pPr>
              <a:buNone/>
            </a:pPr>
            <a:r>
              <a:rPr lang="en-US" dirty="0" smtClean="0"/>
              <a:t> </a:t>
            </a:r>
          </a:p>
          <a:p>
            <a:pPr lvl="0"/>
            <a:r>
              <a:rPr lang="en-US" dirty="0" smtClean="0"/>
              <a:t>Identify and explain the three basic principles of experimental design.</a:t>
            </a:r>
          </a:p>
          <a:p>
            <a:pPr>
              <a:buNone/>
            </a:pPr>
            <a:r>
              <a:rPr lang="en-US" dirty="0" smtClean="0"/>
              <a:t> </a:t>
            </a:r>
          </a:p>
          <a:p>
            <a:pPr lvl="0"/>
            <a:r>
              <a:rPr lang="en-US" dirty="0" smtClean="0"/>
              <a:t>Explain what is meant by a completely randomized design.</a:t>
            </a:r>
          </a:p>
          <a:p>
            <a:pPr>
              <a:buNone/>
            </a:pPr>
            <a:r>
              <a:rPr lang="en-US" dirty="0" smtClean="0"/>
              <a:t> </a:t>
            </a:r>
          </a:p>
          <a:p>
            <a:pPr lvl="0"/>
            <a:r>
              <a:rPr lang="en-US" dirty="0" smtClean="0"/>
              <a:t>Distinguish between the purposes of randomization and blocking in an experimental design.</a:t>
            </a:r>
          </a:p>
          <a:p>
            <a:pPr>
              <a:buNone/>
            </a:pPr>
            <a:r>
              <a:rPr lang="en-US" dirty="0" smtClean="0"/>
              <a:t> </a:t>
            </a:r>
          </a:p>
          <a:p>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table of random digits is a long string if the digits 0 – 9 with 2 conditions:</a:t>
            </a:r>
          </a:p>
          <a:p>
            <a:endParaRPr lang="en-US" dirty="0" smtClean="0"/>
          </a:p>
          <a:p>
            <a:pPr lvl="1"/>
            <a:r>
              <a:rPr lang="en-US" dirty="0" smtClean="0"/>
              <a:t>1.  each entry in the table is equally likely to be any of the digits 0-9.</a:t>
            </a:r>
          </a:p>
          <a:p>
            <a:pPr lvl="1"/>
            <a:endParaRPr lang="en-US" dirty="0" smtClean="0"/>
          </a:p>
          <a:p>
            <a:pPr lvl="1"/>
            <a:r>
              <a:rPr lang="en-US" dirty="0" smtClean="0"/>
              <a:t>2. the entries are independent of each other; knowing one part of the table doesn’t help you know another part of the table.</a:t>
            </a:r>
            <a:endParaRPr lang="en-US" dirty="0"/>
          </a:p>
        </p:txBody>
      </p:sp>
      <p:sp>
        <p:nvSpPr>
          <p:cNvPr id="3" name="Title 2"/>
          <p:cNvSpPr>
            <a:spLocks noGrp="1"/>
          </p:cNvSpPr>
          <p:nvPr>
            <p:ph type="title"/>
          </p:nvPr>
        </p:nvSpPr>
        <p:spPr/>
        <p:txBody>
          <a:bodyPr/>
          <a:lstStyle/>
          <a:p>
            <a:r>
              <a:rPr lang="en-US" dirty="0" smtClean="0"/>
              <a:t>Random Digits: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4:</a:t>
            </a:r>
            <a:endParaRPr lang="en-US" dirty="0"/>
          </a:p>
        </p:txBody>
      </p:sp>
      <p:pic>
        <p:nvPicPr>
          <p:cNvPr id="4" name="Content Placeholder 3" descr="http://ebooks.bfwpub.com/tps3e/tables/5_T_UN_2.gif"/>
          <p:cNvPicPr>
            <a:picLocks noGrp="1"/>
          </p:cNvPicPr>
          <p:nvPr>
            <p:ph idx="1"/>
          </p:nvPr>
        </p:nvPicPr>
        <p:blipFill>
          <a:blip r:embed="rId2" cstate="print"/>
          <a:srcRect/>
          <a:stretch>
            <a:fillRect/>
          </a:stretch>
        </p:blipFill>
        <p:spPr bwMode="auto">
          <a:xfrm>
            <a:off x="1371600" y="1371600"/>
            <a:ext cx="6553200" cy="4724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Label each individual: Use as few digits as possible, order doesn’t matter, try to do alphabetical if possible</a:t>
            </a:r>
          </a:p>
          <a:p>
            <a:endParaRPr lang="en-US" dirty="0" smtClean="0"/>
          </a:p>
          <a:p>
            <a:r>
              <a:rPr lang="en-US" dirty="0" smtClean="0"/>
              <a:t>Enter the random digit table anywhere.  Standard practice read across the rows and down like a book; break the digits into chunks, drop numbers that are too large or repeated</a:t>
            </a:r>
            <a:endParaRPr lang="en-US" dirty="0"/>
          </a:p>
        </p:txBody>
      </p:sp>
      <p:sp>
        <p:nvSpPr>
          <p:cNvPr id="3" name="Title 2"/>
          <p:cNvSpPr>
            <a:spLocks noGrp="1"/>
          </p:cNvSpPr>
          <p:nvPr>
            <p:ph type="title"/>
          </p:nvPr>
        </p:nvSpPr>
        <p:spPr>
          <a:xfrm>
            <a:off x="457200" y="304800"/>
            <a:ext cx="8229600" cy="1143000"/>
          </a:xfrm>
        </p:spPr>
        <p:txBody>
          <a:bodyPr/>
          <a:lstStyle/>
          <a:p>
            <a:r>
              <a:rPr lang="en-US" dirty="0" smtClean="0"/>
              <a:t>4 Steps for drawing a sample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Stop when you have required number of individuals for your sample.</a:t>
            </a:r>
          </a:p>
          <a:p>
            <a:endParaRPr lang="en-US" dirty="0" smtClean="0"/>
          </a:p>
          <a:p>
            <a:r>
              <a:rPr lang="en-US" dirty="0" smtClean="0"/>
              <a:t>Identify the sample- list the members by name if possible</a:t>
            </a:r>
            <a:endParaRPr lang="en-US" dirty="0"/>
          </a:p>
        </p:txBody>
      </p:sp>
      <p:sp>
        <p:nvSpPr>
          <p:cNvPr id="3" name="Title 2"/>
          <p:cNvSpPr>
            <a:spLocks noGrp="1"/>
          </p:cNvSpPr>
          <p:nvPr>
            <p:ph type="title"/>
          </p:nvPr>
        </p:nvSpPr>
        <p:spPr/>
        <p:txBody>
          <a:bodyPr/>
          <a:lstStyle/>
          <a:p>
            <a:r>
              <a:rPr lang="en-US" dirty="0" smtClean="0"/>
              <a:t>4 Steps for drawing a sample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Probability Sample:</a:t>
            </a:r>
          </a:p>
          <a:p>
            <a:pPr>
              <a:buNone/>
            </a:pPr>
            <a:endParaRPr lang="en-US" dirty="0" smtClean="0"/>
          </a:p>
          <a:p>
            <a:pPr lvl="1"/>
            <a:r>
              <a:rPr lang="en-US" dirty="0" smtClean="0"/>
              <a:t>A sample chosen by chance.  We must know what samples are possible and what the chances are of each sample being drawn.</a:t>
            </a:r>
            <a:endParaRPr lang="en-US" dirty="0"/>
          </a:p>
        </p:txBody>
      </p:sp>
      <p:sp>
        <p:nvSpPr>
          <p:cNvPr id="3" name="Title 2"/>
          <p:cNvSpPr>
            <a:spLocks noGrp="1"/>
          </p:cNvSpPr>
          <p:nvPr>
            <p:ph type="title"/>
          </p:nvPr>
        </p:nvSpPr>
        <p:spPr/>
        <p:txBody>
          <a:bodyPr/>
          <a:lstStyle/>
          <a:p>
            <a:r>
              <a:rPr lang="en-US" dirty="0" smtClean="0"/>
              <a:t>Other Sampling methods: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Divide the population into groups (strata) based on some common characteristic that is important to the response variable.</a:t>
            </a:r>
          </a:p>
          <a:p>
            <a:endParaRPr lang="en-US" dirty="0" smtClean="0"/>
          </a:p>
          <a:p>
            <a:r>
              <a:rPr lang="en-US" dirty="0" smtClean="0"/>
              <a:t>2.  Choose a separate SRS from EACH strata and combine to form the final sample.</a:t>
            </a:r>
            <a:endParaRPr lang="en-US" dirty="0"/>
          </a:p>
        </p:txBody>
      </p:sp>
      <p:sp>
        <p:nvSpPr>
          <p:cNvPr id="3" name="Title 2"/>
          <p:cNvSpPr>
            <a:spLocks noGrp="1"/>
          </p:cNvSpPr>
          <p:nvPr>
            <p:ph type="title"/>
          </p:nvPr>
        </p:nvSpPr>
        <p:spPr/>
        <p:txBody>
          <a:bodyPr/>
          <a:lstStyle/>
          <a:p>
            <a:r>
              <a:rPr lang="en-US" dirty="0" smtClean="0"/>
              <a:t>Stratified Random Sample: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Divide the population into groups (clusters) usually occurs naturally</a:t>
            </a:r>
          </a:p>
          <a:p>
            <a:endParaRPr lang="en-US" dirty="0" smtClean="0"/>
          </a:p>
          <a:p>
            <a:r>
              <a:rPr lang="en-US" dirty="0" smtClean="0"/>
              <a:t>2. Choose a SRS of clusters and survey ALL members of the selected clusters.</a:t>
            </a:r>
            <a:endParaRPr lang="en-US" dirty="0"/>
          </a:p>
        </p:txBody>
      </p:sp>
      <p:sp>
        <p:nvSpPr>
          <p:cNvPr id="3" name="Title 2"/>
          <p:cNvSpPr>
            <a:spLocks noGrp="1"/>
          </p:cNvSpPr>
          <p:nvPr>
            <p:ph type="title"/>
          </p:nvPr>
        </p:nvSpPr>
        <p:spPr/>
        <p:txBody>
          <a:bodyPr/>
          <a:lstStyle/>
          <a:p>
            <a:r>
              <a:rPr lang="en-US" dirty="0" smtClean="0"/>
              <a:t>Cluster Sample: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Organize the population such as an alphabetical list or a line at lunch, etc.)</a:t>
            </a:r>
          </a:p>
          <a:p>
            <a:endParaRPr lang="en-US" dirty="0" smtClean="0"/>
          </a:p>
          <a:p>
            <a:r>
              <a:rPr lang="en-US" dirty="0" smtClean="0"/>
              <a:t>Choose every </a:t>
            </a:r>
            <a:r>
              <a:rPr lang="en-US" dirty="0" err="1" smtClean="0"/>
              <a:t>k</a:t>
            </a:r>
            <a:r>
              <a:rPr lang="en-US" baseline="30000" dirty="0" err="1" smtClean="0"/>
              <a:t>th</a:t>
            </a:r>
            <a:r>
              <a:rPr lang="en-US" dirty="0" smtClean="0"/>
              <a:t> person to interview</a:t>
            </a:r>
            <a:endParaRPr lang="en-US" dirty="0"/>
          </a:p>
        </p:txBody>
      </p:sp>
      <p:sp>
        <p:nvSpPr>
          <p:cNvPr id="3" name="Title 2"/>
          <p:cNvSpPr>
            <a:spLocks noGrp="1"/>
          </p:cNvSpPr>
          <p:nvPr>
            <p:ph type="title"/>
          </p:nvPr>
        </p:nvSpPr>
        <p:spPr/>
        <p:txBody>
          <a:bodyPr/>
          <a:lstStyle/>
          <a:p>
            <a:r>
              <a:rPr lang="en-US" dirty="0" smtClean="0"/>
              <a:t>Systematic Sample: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Combines 2 or more methods to draw </a:t>
            </a:r>
            <a:r>
              <a:rPr lang="en-US" smtClean="0"/>
              <a:t>final sample</a:t>
            </a:r>
            <a:endParaRPr lang="en-US"/>
          </a:p>
        </p:txBody>
      </p:sp>
      <p:sp>
        <p:nvSpPr>
          <p:cNvPr id="3" name="Title 2"/>
          <p:cNvSpPr>
            <a:spLocks noGrp="1"/>
          </p:cNvSpPr>
          <p:nvPr>
            <p:ph type="title"/>
          </p:nvPr>
        </p:nvSpPr>
        <p:spPr/>
        <p:txBody>
          <a:bodyPr/>
          <a:lstStyle/>
          <a:p>
            <a:r>
              <a:rPr lang="en-US" dirty="0" smtClean="0"/>
              <a:t>Multi-Stage sample: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little humor….</a:t>
            </a:r>
            <a:endParaRPr lang="en-US" dirty="0"/>
          </a:p>
        </p:txBody>
      </p:sp>
      <p:pic>
        <p:nvPicPr>
          <p:cNvPr id="4" name="Picture 4" descr="Yates_3e_Ch05_p32517a"/>
          <p:cNvPicPr>
            <a:picLocks noGrp="1" noChangeAspect="1" noChangeArrowheads="1"/>
          </p:cNvPicPr>
          <p:nvPr>
            <p:ph idx="1"/>
          </p:nvPr>
        </p:nvPicPr>
        <p:blipFill>
          <a:blip r:embed="rId2" cstate="print"/>
          <a:srcRect/>
          <a:stretch>
            <a:fillRect/>
          </a:stretch>
        </p:blipFill>
        <p:spPr bwMode="auto">
          <a:xfrm>
            <a:off x="4876800" y="381000"/>
            <a:ext cx="3429856" cy="565533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Simulation: A physical or computer model is used to study phenomena and collect data</a:t>
            </a:r>
          </a:p>
          <a:p>
            <a:endParaRPr lang="en-US" dirty="0" smtClean="0"/>
          </a:p>
          <a:p>
            <a:pPr lvl="1"/>
            <a:r>
              <a:rPr lang="en-US" dirty="0" smtClean="0"/>
              <a:t>Used when its dangerous or impractical to use other methods</a:t>
            </a:r>
            <a:endParaRPr lang="en-US" dirty="0"/>
          </a:p>
        </p:txBody>
      </p:sp>
      <p:sp>
        <p:nvSpPr>
          <p:cNvPr id="3" name="Title 2"/>
          <p:cNvSpPr>
            <a:spLocks noGrp="1"/>
          </p:cNvSpPr>
          <p:nvPr>
            <p:ph type="title"/>
          </p:nvPr>
        </p:nvSpPr>
        <p:spPr/>
        <p:txBody>
          <a:bodyPr/>
          <a:lstStyle/>
          <a:p>
            <a:r>
              <a:rPr lang="en-US" dirty="0" smtClean="0"/>
              <a:t>Types of Statistical Studies: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Occurs when some groups in the population are left out of the process of choosing the sample</a:t>
            </a:r>
            <a:endParaRPr lang="en-US" dirty="0"/>
          </a:p>
        </p:txBody>
      </p:sp>
      <p:sp>
        <p:nvSpPr>
          <p:cNvPr id="3" name="Title 2"/>
          <p:cNvSpPr>
            <a:spLocks noGrp="1"/>
          </p:cNvSpPr>
          <p:nvPr>
            <p:ph type="title"/>
          </p:nvPr>
        </p:nvSpPr>
        <p:spPr/>
        <p:txBody>
          <a:bodyPr/>
          <a:lstStyle/>
          <a:p>
            <a:r>
              <a:rPr lang="en-US" dirty="0" err="1" smtClean="0"/>
              <a:t>Undercoverage</a:t>
            </a:r>
            <a:r>
              <a:rPr lang="en-US" dirty="0" smtClean="0"/>
              <a: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Occurs when an individual chosen for the sample can’t be contacted or does not cooperate</a:t>
            </a:r>
            <a:endParaRPr lang="en-US" dirty="0"/>
          </a:p>
        </p:txBody>
      </p:sp>
      <p:sp>
        <p:nvSpPr>
          <p:cNvPr id="3" name="Title 2"/>
          <p:cNvSpPr>
            <a:spLocks noGrp="1"/>
          </p:cNvSpPr>
          <p:nvPr>
            <p:ph type="title"/>
          </p:nvPr>
        </p:nvSpPr>
        <p:spPr/>
        <p:txBody>
          <a:bodyPr/>
          <a:lstStyle/>
          <a:p>
            <a:r>
              <a:rPr lang="en-US" dirty="0" err="1" smtClean="0"/>
              <a:t>Nonresponse</a:t>
            </a:r>
            <a:r>
              <a:rPr lang="en-US" dirty="0" smtClean="0"/>
              <a: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behavior of the researcher or the individual being interviewed affects the responses.</a:t>
            </a:r>
            <a:endParaRPr lang="en-US" dirty="0"/>
          </a:p>
        </p:txBody>
      </p:sp>
      <p:sp>
        <p:nvSpPr>
          <p:cNvPr id="3" name="Title 2"/>
          <p:cNvSpPr>
            <a:spLocks noGrp="1"/>
          </p:cNvSpPr>
          <p:nvPr>
            <p:ph type="title"/>
          </p:nvPr>
        </p:nvSpPr>
        <p:spPr/>
        <p:txBody>
          <a:bodyPr/>
          <a:lstStyle/>
          <a:p>
            <a:r>
              <a:rPr lang="en-US" dirty="0" smtClean="0"/>
              <a:t>Response Bias: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way the question is worded affects how individuals respond.</a:t>
            </a:r>
          </a:p>
          <a:p>
            <a:endParaRPr lang="en-US" dirty="0" smtClean="0"/>
          </a:p>
          <a:p>
            <a:r>
              <a:rPr lang="en-US" dirty="0" smtClean="0"/>
              <a:t>The wording of the questions is the most important influence on an individual’s response.</a:t>
            </a:r>
          </a:p>
          <a:p>
            <a:endParaRPr lang="en-US" dirty="0" smtClean="0"/>
          </a:p>
          <a:p>
            <a:r>
              <a:rPr lang="en-US" dirty="0" smtClean="0"/>
              <a:t>Confusing or leading questions can introduce STRONG bias</a:t>
            </a:r>
            <a:endParaRPr lang="en-US" dirty="0"/>
          </a:p>
        </p:txBody>
      </p:sp>
      <p:sp>
        <p:nvSpPr>
          <p:cNvPr id="3" name="Title 2"/>
          <p:cNvSpPr>
            <a:spLocks noGrp="1"/>
          </p:cNvSpPr>
          <p:nvPr>
            <p:ph type="title"/>
          </p:nvPr>
        </p:nvSpPr>
        <p:spPr/>
        <p:txBody>
          <a:bodyPr/>
          <a:lstStyle/>
          <a:p>
            <a:r>
              <a:rPr lang="en-US" dirty="0" smtClean="0"/>
              <a:t>Question Wording Bias: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A journalism class prints a survey in their school newspaper about the school charging students for parking.  Readers are asked to clip the survey from the paper, complete it, and return it to a drop box in the cafeteria.  Why is this sample biased?</a:t>
            </a:r>
          </a:p>
          <a:p>
            <a:endParaRPr lang="en-US" dirty="0"/>
          </a:p>
        </p:txBody>
      </p:sp>
      <p:sp>
        <p:nvSpPr>
          <p:cNvPr id="3" name="Title 2"/>
          <p:cNvSpPr>
            <a:spLocks noGrp="1"/>
          </p:cNvSpPr>
          <p:nvPr>
            <p:ph type="title"/>
          </p:nvPr>
        </p:nvSpPr>
        <p:spPr/>
        <p:txBody>
          <a:bodyPr/>
          <a:lstStyle/>
          <a:p>
            <a:r>
              <a:rPr lang="en-US" dirty="0" smtClean="0"/>
              <a:t>Example 6:</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journalism class stations pollsters in front of the stadium during a football game.  They ask each student who enters his or her opinion of the quality of the schools’ athletic program.  Why is this sample biased?</a:t>
            </a:r>
            <a:endParaRPr lang="en-US" dirty="0"/>
          </a:p>
        </p:txBody>
      </p:sp>
      <p:sp>
        <p:nvSpPr>
          <p:cNvPr id="3" name="Title 2"/>
          <p:cNvSpPr>
            <a:spLocks noGrp="1"/>
          </p:cNvSpPr>
          <p:nvPr>
            <p:ph type="title"/>
          </p:nvPr>
        </p:nvSpPr>
        <p:spPr/>
        <p:txBody>
          <a:bodyPr/>
          <a:lstStyle/>
          <a:p>
            <a:r>
              <a:rPr lang="en-US" dirty="0" smtClean="0"/>
              <a:t>Example 6:</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A media research company is conducting a poll on the upcoming election for city council.  The firm obtains a list of all 15,000 registered voters in the council ward under consideration and a simple random sample is chosen.  Over a 24-hour period, telephone calls are placed to the voters, with follow-up calls made to those who did answer the initial phone call.  Pollsters could not reach 37 of the 500 voters selected.  What sources of bias exist in this survey?</a:t>
            </a:r>
          </a:p>
          <a:p>
            <a:endParaRPr lang="en-US" dirty="0"/>
          </a:p>
        </p:txBody>
      </p:sp>
      <p:sp>
        <p:nvSpPr>
          <p:cNvPr id="3" name="Title 2"/>
          <p:cNvSpPr>
            <a:spLocks noGrp="1"/>
          </p:cNvSpPr>
          <p:nvPr>
            <p:ph type="title"/>
          </p:nvPr>
        </p:nvSpPr>
        <p:spPr/>
        <p:txBody>
          <a:bodyPr/>
          <a:lstStyle/>
          <a:p>
            <a:r>
              <a:rPr lang="en-US" dirty="0" smtClean="0"/>
              <a:t>Example 6:</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lvl="0"/>
            <a:r>
              <a:rPr lang="en-US" dirty="0" smtClean="0"/>
              <a:t> A journalism class conducts a simple random sample of students at their school.  They ask each student “given the fact that our school has won seven championships in the last five years, do you favor or oppose reducing funding for athletic programs?”  What sources of bias exist in this survey?</a:t>
            </a:r>
          </a:p>
          <a:p>
            <a:endParaRPr lang="en-US" dirty="0"/>
          </a:p>
        </p:txBody>
      </p:sp>
      <p:sp>
        <p:nvSpPr>
          <p:cNvPr id="3" name="Title 2"/>
          <p:cNvSpPr>
            <a:spLocks noGrp="1"/>
          </p:cNvSpPr>
          <p:nvPr>
            <p:ph type="title"/>
          </p:nvPr>
        </p:nvSpPr>
        <p:spPr/>
        <p:txBody>
          <a:bodyPr/>
          <a:lstStyle/>
          <a:p>
            <a:r>
              <a:rPr lang="en-US" dirty="0" smtClean="0"/>
              <a:t>Example 6:</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Despite the many practical difficulties in carrying out a sample survey, using chance to choose a sample does eliminate bias in the actual selection of the sample from the list of available individuals. But it is unlikely that results from a sample are exactly the same as for the entire population</a:t>
            </a:r>
            <a:endParaRPr lang="en-US" dirty="0"/>
          </a:p>
        </p:txBody>
      </p:sp>
      <p:sp>
        <p:nvSpPr>
          <p:cNvPr id="3" name="Title 2"/>
          <p:cNvSpPr>
            <a:spLocks noGrp="1"/>
          </p:cNvSpPr>
          <p:nvPr>
            <p:ph type="title"/>
          </p:nvPr>
        </p:nvSpPr>
        <p:spPr/>
        <p:txBody>
          <a:bodyPr>
            <a:normAutofit fontScale="90000"/>
          </a:bodyPr>
          <a:lstStyle/>
          <a:p>
            <a:r>
              <a:rPr lang="en-US" dirty="0" smtClean="0"/>
              <a:t>Inferences about the population: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Properly designed samples avoid systematic bias, but their results are rarely exactly correct and they vary from sample to sample.</a:t>
            </a:r>
          </a:p>
          <a:p>
            <a:endParaRPr lang="en-US" dirty="0" smtClean="0"/>
          </a:p>
          <a:p>
            <a:r>
              <a:rPr lang="en-US" dirty="0" smtClean="0"/>
              <a:t>This is natural variation not a problem!</a:t>
            </a:r>
            <a:endParaRPr lang="en-US" dirty="0"/>
          </a:p>
        </p:txBody>
      </p:sp>
      <p:sp>
        <p:nvSpPr>
          <p:cNvPr id="3" name="Title 2"/>
          <p:cNvSpPr>
            <a:spLocks noGrp="1"/>
          </p:cNvSpPr>
          <p:nvPr>
            <p:ph type="title"/>
          </p:nvPr>
        </p:nvSpPr>
        <p:spPr/>
        <p:txBody>
          <a:bodyPr>
            <a:normAutofit fontScale="90000"/>
          </a:bodyPr>
          <a:lstStyle/>
          <a:p>
            <a:r>
              <a:rPr lang="en-US" dirty="0" smtClean="0"/>
              <a:t>Inferences about the population: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Census:  collecting data from ALL members of a population</a:t>
            </a:r>
          </a:p>
          <a:p>
            <a:endParaRPr lang="en-US" dirty="0" smtClean="0"/>
          </a:p>
          <a:p>
            <a:pPr lvl="1"/>
            <a:r>
              <a:rPr lang="en-US" dirty="0" smtClean="0"/>
              <a:t>Extremely difficult to accomplish unless the population is small or data is already stored somewhere and easy to access</a:t>
            </a:r>
          </a:p>
          <a:p>
            <a:pPr lvl="1">
              <a:buNone/>
            </a:pPr>
            <a:endParaRPr lang="en-US" dirty="0" smtClean="0"/>
          </a:p>
          <a:p>
            <a:pPr lvl="1"/>
            <a:r>
              <a:rPr lang="en-US" dirty="0" smtClean="0"/>
              <a:t>Time consuming</a:t>
            </a:r>
            <a:endParaRPr lang="en-US" dirty="0"/>
          </a:p>
        </p:txBody>
      </p:sp>
      <p:sp>
        <p:nvSpPr>
          <p:cNvPr id="3" name="Title 2"/>
          <p:cNvSpPr>
            <a:spLocks noGrp="1"/>
          </p:cNvSpPr>
          <p:nvPr>
            <p:ph type="title"/>
          </p:nvPr>
        </p:nvSpPr>
        <p:spPr/>
        <p:txBody>
          <a:bodyPr/>
          <a:lstStyle/>
          <a:p>
            <a:r>
              <a:rPr lang="en-US" dirty="0" smtClean="0"/>
              <a:t>Types of Statistical Studies: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can improve our results by knowing that </a:t>
            </a:r>
            <a:r>
              <a:rPr lang="en-US" b="1" dirty="0" smtClean="0"/>
              <a:t>larger random samples give more accurate results than smaller samples.</a:t>
            </a:r>
            <a:r>
              <a:rPr lang="en-US" dirty="0" smtClean="0"/>
              <a:t> By taking a very large sample, you can be confident that the sample result is very close to the truth about the population. </a:t>
            </a:r>
            <a:endParaRPr lang="en-US" dirty="0"/>
          </a:p>
        </p:txBody>
      </p:sp>
      <p:sp>
        <p:nvSpPr>
          <p:cNvPr id="3" name="Title 2"/>
          <p:cNvSpPr>
            <a:spLocks noGrp="1"/>
          </p:cNvSpPr>
          <p:nvPr>
            <p:ph type="title"/>
          </p:nvPr>
        </p:nvSpPr>
        <p:spPr/>
        <p:txBody>
          <a:bodyPr>
            <a:normAutofit fontScale="90000"/>
          </a:bodyPr>
          <a:lstStyle/>
          <a:p>
            <a:r>
              <a:rPr lang="en-US" dirty="0" smtClean="0"/>
              <a:t>Inferences about the population: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Using a probability sampling method and taking care to deal with practical difficulties reduce bias in a sample. The size of the sample then determines how close to the population truth the sample result is likely to fall.</a:t>
            </a:r>
          </a:p>
          <a:p>
            <a:endParaRPr lang="en-US" dirty="0"/>
          </a:p>
        </p:txBody>
      </p:sp>
      <p:sp>
        <p:nvSpPr>
          <p:cNvPr id="3" name="Title 2"/>
          <p:cNvSpPr>
            <a:spLocks noGrp="1"/>
          </p:cNvSpPr>
          <p:nvPr>
            <p:ph type="title"/>
          </p:nvPr>
        </p:nvSpPr>
        <p:spPr/>
        <p:txBody>
          <a:bodyPr>
            <a:normAutofit fontScale="90000"/>
          </a:bodyPr>
          <a:lstStyle/>
          <a:p>
            <a:r>
              <a:rPr lang="en-US" dirty="0" smtClean="0"/>
              <a:t>Inferences about the population:</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endParaRPr lang="en-US" dirty="0" smtClean="0"/>
          </a:p>
          <a:p>
            <a:pPr lvl="0"/>
            <a:r>
              <a:rPr lang="en-US" b="1" dirty="0" smtClean="0"/>
              <a:t>Experimental Units: the individuals on which the experiment is done</a:t>
            </a:r>
            <a:endParaRPr lang="en-US" dirty="0" smtClean="0"/>
          </a:p>
          <a:p>
            <a:pPr>
              <a:buNone/>
            </a:pPr>
            <a:r>
              <a:rPr lang="en-US" b="1" dirty="0" smtClean="0"/>
              <a:t> </a:t>
            </a:r>
            <a:endParaRPr lang="en-US" dirty="0" smtClean="0"/>
          </a:p>
          <a:p>
            <a:pPr lvl="0"/>
            <a:r>
              <a:rPr lang="en-US" b="1" dirty="0" smtClean="0"/>
              <a:t>Subjects: experimental units that are humans</a:t>
            </a:r>
            <a:endParaRPr lang="en-US" dirty="0" smtClean="0"/>
          </a:p>
          <a:p>
            <a:pPr>
              <a:buNone/>
            </a:pPr>
            <a:r>
              <a:rPr lang="en-US" b="1" dirty="0" smtClean="0"/>
              <a:t> </a:t>
            </a:r>
            <a:endParaRPr lang="en-US" dirty="0" smtClean="0"/>
          </a:p>
          <a:p>
            <a:pPr lvl="0"/>
            <a:r>
              <a:rPr lang="en-US" b="1" dirty="0" smtClean="0"/>
              <a:t>Treatment:  A specific condition applied to the experimental units</a:t>
            </a:r>
            <a:endParaRPr lang="en-US" dirty="0" smtClean="0"/>
          </a:p>
          <a:p>
            <a:pPr>
              <a:buNone/>
            </a:pPr>
            <a:endParaRPr lang="en-US" dirty="0" smtClean="0"/>
          </a:p>
          <a:p>
            <a:pPr lvl="0"/>
            <a:r>
              <a:rPr lang="en-US" b="1" dirty="0" smtClean="0"/>
              <a:t>Factors:  The explanatory variables in an experiment</a:t>
            </a:r>
            <a:endParaRPr lang="en-US" dirty="0" smtClean="0"/>
          </a:p>
          <a:p>
            <a:pPr>
              <a:buNone/>
            </a:pPr>
            <a:r>
              <a:rPr lang="en-US" b="1" dirty="0" smtClean="0"/>
              <a:t> </a:t>
            </a:r>
            <a:endParaRPr lang="en-US" dirty="0" smtClean="0"/>
          </a:p>
          <a:p>
            <a:pPr lvl="0"/>
            <a:r>
              <a:rPr lang="en-US" b="1" dirty="0" smtClean="0"/>
              <a:t>Levels: The various values of a factor</a:t>
            </a:r>
            <a:endParaRPr lang="en-US" dirty="0" smtClean="0"/>
          </a:p>
          <a:p>
            <a:r>
              <a:rPr lang="en-US" b="1" dirty="0" smtClean="0"/>
              <a:t> </a:t>
            </a:r>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Basic Vocabulary:</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92500" lnSpcReduction="10000"/>
          </a:bodyPr>
          <a:lstStyle/>
          <a:p>
            <a:r>
              <a:rPr lang="en-US" dirty="0" smtClean="0"/>
              <a:t>A pharmaceutical company wishes to test a new medication it thinks will reduce cholesterol.  A group of 20 volunteers is formed and each has his or her cholesterol level measured.  Half is randomly assigned to take the new drug and the other half is given a placebo.  After 6 months the volunteers’ cholesterol levels are measured again and any change from the beginning of the study recorded.  Identify:</a:t>
            </a:r>
          </a:p>
          <a:p>
            <a:pPr lvl="0"/>
            <a:r>
              <a:rPr lang="en-US" dirty="0" smtClean="0"/>
              <a:t>A.  The experimental units		</a:t>
            </a:r>
          </a:p>
          <a:p>
            <a:pPr lvl="0"/>
            <a:r>
              <a:rPr lang="en-US" dirty="0" smtClean="0"/>
              <a:t>b.  the factors and their levels </a:t>
            </a:r>
          </a:p>
          <a:p>
            <a:r>
              <a:rPr lang="en-US" dirty="0" smtClean="0"/>
              <a:t>c.  the treatments</a:t>
            </a:r>
          </a:p>
          <a:p>
            <a:r>
              <a:rPr lang="en-US" dirty="0" smtClean="0"/>
              <a:t>d.  the response variable</a:t>
            </a:r>
          </a:p>
          <a:p>
            <a:endParaRPr lang="en-US" dirty="0"/>
          </a:p>
        </p:txBody>
      </p:sp>
      <p:sp>
        <p:nvSpPr>
          <p:cNvPr id="3" name="Title 2"/>
          <p:cNvSpPr>
            <a:spLocks noGrp="1"/>
          </p:cNvSpPr>
          <p:nvPr>
            <p:ph type="title"/>
          </p:nvPr>
        </p:nvSpPr>
        <p:spPr/>
        <p:txBody>
          <a:bodyPr/>
          <a:lstStyle/>
          <a:p>
            <a:r>
              <a:rPr lang="en-US" dirty="0" smtClean="0"/>
              <a:t>Example 7</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77500" lnSpcReduction="20000"/>
          </a:bodyPr>
          <a:lstStyle/>
          <a:p>
            <a:r>
              <a:rPr lang="en-US" dirty="0" smtClean="0"/>
              <a:t>An agricultural researcher is interested in determining how much water and fertilizer are optimum for growing a certain plant.  Twenty-four plots of land are available to grow the plant.  The researcher will apply three different amounts of fertilizer (low, medium, and heavy) and two different amounts of water (light and heavy).  These will be applied at random in equal combination to each of four plots.  Identify:</a:t>
            </a:r>
          </a:p>
          <a:p>
            <a:pPr>
              <a:buNone/>
            </a:pPr>
            <a:endParaRPr lang="en-US" dirty="0" smtClean="0"/>
          </a:p>
          <a:p>
            <a:pPr lvl="0"/>
            <a:r>
              <a:rPr lang="en-US" dirty="0" smtClean="0"/>
              <a:t>A. The experimental units			</a:t>
            </a:r>
          </a:p>
          <a:p>
            <a:pPr lvl="0"/>
            <a:r>
              <a:rPr lang="en-US" dirty="0" smtClean="0"/>
              <a:t>b.  the factors and their levels</a:t>
            </a:r>
          </a:p>
          <a:p>
            <a:r>
              <a:rPr lang="en-US" dirty="0" smtClean="0"/>
              <a:t>c.  the treatments				</a:t>
            </a:r>
          </a:p>
          <a:p>
            <a:r>
              <a:rPr lang="en-US" dirty="0" smtClean="0"/>
              <a:t>d.  the response variable</a:t>
            </a:r>
          </a:p>
          <a:p>
            <a:pPr>
              <a:buNone/>
            </a:pPr>
            <a:r>
              <a:rPr lang="en-US" dirty="0" smtClean="0"/>
              <a:t> </a:t>
            </a:r>
          </a:p>
          <a:p>
            <a:pPr>
              <a:buNone/>
            </a:pPr>
            <a:r>
              <a:rPr lang="en-US" dirty="0" smtClean="0"/>
              <a:t> </a:t>
            </a:r>
          </a:p>
          <a:p>
            <a:endParaRPr lang="en-US" dirty="0"/>
          </a:p>
        </p:txBody>
      </p:sp>
      <p:sp>
        <p:nvSpPr>
          <p:cNvPr id="3" name="Title 2"/>
          <p:cNvSpPr>
            <a:spLocks noGrp="1"/>
          </p:cNvSpPr>
          <p:nvPr>
            <p:ph type="title"/>
          </p:nvPr>
        </p:nvSpPr>
        <p:spPr/>
        <p:txBody>
          <a:bodyPr/>
          <a:lstStyle/>
          <a:p>
            <a:r>
              <a:rPr lang="en-US" u="sng" dirty="0" smtClean="0"/>
              <a:t>Example 7:</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Control: the principle that the potential sources of variation due to variables not under consideration must be reduced or eliminated.  Control is achieved by making the conditions of the experiment as identical as possible for all experimental units.</a:t>
            </a:r>
          </a:p>
          <a:p>
            <a:endParaRPr lang="en-US" dirty="0"/>
          </a:p>
        </p:txBody>
      </p:sp>
      <p:sp>
        <p:nvSpPr>
          <p:cNvPr id="3" name="Title 2"/>
          <p:cNvSpPr>
            <a:spLocks noGrp="1"/>
          </p:cNvSpPr>
          <p:nvPr>
            <p:ph type="title"/>
          </p:nvPr>
        </p:nvSpPr>
        <p:spPr>
          <a:xfrm>
            <a:off x="685800" y="304800"/>
            <a:ext cx="8229600" cy="1143000"/>
          </a:xfrm>
        </p:spPr>
        <p:txBody>
          <a:bodyPr>
            <a:normAutofit fontScale="90000"/>
          </a:bodyPr>
          <a:lstStyle/>
          <a:p>
            <a:r>
              <a:rPr lang="en-US" sz="3600" u="sng" dirty="0" smtClean="0"/>
              <a:t>Key Elements of a Valid Experiment</a:t>
            </a:r>
            <a:r>
              <a:rPr lang="en-US" dirty="0" smtClean="0"/>
              <a:t/>
            </a:r>
            <a:br>
              <a:rPr lang="en-US" dirty="0" smtClean="0"/>
            </a:b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group of experimental units that receive the placebo or no treatment; they are important since we need something to compare the responses of the treatment group to in order to compare the effects of the treatment.</a:t>
            </a:r>
            <a:endParaRPr lang="en-US" dirty="0"/>
          </a:p>
        </p:txBody>
      </p:sp>
      <p:sp>
        <p:nvSpPr>
          <p:cNvPr id="3" name="Title 2"/>
          <p:cNvSpPr>
            <a:spLocks noGrp="1"/>
          </p:cNvSpPr>
          <p:nvPr>
            <p:ph type="title"/>
          </p:nvPr>
        </p:nvSpPr>
        <p:spPr/>
        <p:txBody>
          <a:bodyPr/>
          <a:lstStyle/>
          <a:p>
            <a:r>
              <a:rPr lang="en-US" dirty="0" smtClean="0"/>
              <a:t>Control Group:</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subjects show a response to a treatment simply because they are receiving an imposed treatment regardless of its actual effect.  </a:t>
            </a:r>
            <a:r>
              <a:rPr lang="en-US" dirty="0" err="1" smtClean="0"/>
              <a:t>I.e</a:t>
            </a:r>
            <a:r>
              <a:rPr lang="en-US" dirty="0" smtClean="0"/>
              <a:t> they think they are feeling better because they took “medicine” </a:t>
            </a:r>
            <a:endParaRPr lang="en-US" dirty="0"/>
          </a:p>
        </p:txBody>
      </p:sp>
      <p:sp>
        <p:nvSpPr>
          <p:cNvPr id="3" name="Title 2"/>
          <p:cNvSpPr>
            <a:spLocks noGrp="1"/>
          </p:cNvSpPr>
          <p:nvPr>
            <p:ph type="title"/>
          </p:nvPr>
        </p:nvSpPr>
        <p:spPr/>
        <p:txBody>
          <a:bodyPr/>
          <a:lstStyle/>
          <a:p>
            <a:r>
              <a:rPr lang="en-US" dirty="0" smtClean="0"/>
              <a:t>Placebo Effect:</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type of control in which the subjects do not know if they are receiving a treatment or a placebo.  Blinding helps to reduce or hopefully eliminate the placebo effect.</a:t>
            </a:r>
          </a:p>
          <a:p>
            <a:endParaRPr lang="en-US" dirty="0"/>
          </a:p>
        </p:txBody>
      </p:sp>
      <p:sp>
        <p:nvSpPr>
          <p:cNvPr id="3" name="Title 2"/>
          <p:cNvSpPr>
            <a:spLocks noGrp="1"/>
          </p:cNvSpPr>
          <p:nvPr>
            <p:ph type="title"/>
          </p:nvPr>
        </p:nvSpPr>
        <p:spPr/>
        <p:txBody>
          <a:bodyPr/>
          <a:lstStyle/>
          <a:p>
            <a:r>
              <a:rPr lang="en-US" dirty="0" smtClean="0"/>
              <a:t>Blinding:</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Another control technique in which BOTH researcher and the subjects do not know who has the treatment and who has the placebo.  This helps to eliminate any bias that occurs during the measurement of the response variable.  In other words, the person conducting the “interview” cannot influence the subjects’ answers.  This is preferred method but is impossible sometimes due to the nature of the experiment.</a:t>
            </a:r>
          </a:p>
          <a:p>
            <a:endParaRPr lang="en-US" dirty="0"/>
          </a:p>
        </p:txBody>
      </p:sp>
      <p:sp>
        <p:nvSpPr>
          <p:cNvPr id="3" name="Title 2"/>
          <p:cNvSpPr>
            <a:spLocks noGrp="1"/>
          </p:cNvSpPr>
          <p:nvPr>
            <p:ph type="title"/>
          </p:nvPr>
        </p:nvSpPr>
        <p:spPr/>
        <p:txBody>
          <a:bodyPr/>
          <a:lstStyle/>
          <a:p>
            <a:r>
              <a:rPr lang="en-US" dirty="0" smtClean="0"/>
              <a:t>Double-blinding: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Experiment: A treatment is applied to a population and their responses are recorded.</a:t>
            </a:r>
          </a:p>
          <a:p>
            <a:endParaRPr lang="en-US" dirty="0" smtClean="0"/>
          </a:p>
          <a:p>
            <a:pPr lvl="1"/>
            <a:r>
              <a:rPr lang="en-US" dirty="0" smtClean="0"/>
              <a:t>Treatment does NOT mean drugs!</a:t>
            </a:r>
          </a:p>
          <a:p>
            <a:pPr lvl="1"/>
            <a:endParaRPr lang="en-US" dirty="0" smtClean="0"/>
          </a:p>
          <a:p>
            <a:pPr lvl="1"/>
            <a:r>
              <a:rPr lang="en-US" dirty="0" smtClean="0"/>
              <a:t>Best way to determine cause and effect</a:t>
            </a:r>
          </a:p>
        </p:txBody>
      </p:sp>
      <p:sp>
        <p:nvSpPr>
          <p:cNvPr id="3" name="Title 2"/>
          <p:cNvSpPr>
            <a:spLocks noGrp="1"/>
          </p:cNvSpPr>
          <p:nvPr>
            <p:ph type="title"/>
          </p:nvPr>
        </p:nvSpPr>
        <p:spPr/>
        <p:txBody>
          <a:bodyPr/>
          <a:lstStyle/>
          <a:p>
            <a:r>
              <a:rPr lang="en-US" dirty="0" smtClean="0"/>
              <a:t>Types of Statistical Studies: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Experimental Units change their behavior simply because they know they are participating in a study.</a:t>
            </a:r>
          </a:p>
          <a:p>
            <a:endParaRPr lang="en-US" dirty="0"/>
          </a:p>
        </p:txBody>
      </p:sp>
      <p:sp>
        <p:nvSpPr>
          <p:cNvPr id="3" name="Title 2"/>
          <p:cNvSpPr>
            <a:spLocks noGrp="1"/>
          </p:cNvSpPr>
          <p:nvPr>
            <p:ph type="title"/>
          </p:nvPr>
        </p:nvSpPr>
        <p:spPr/>
        <p:txBody>
          <a:bodyPr/>
          <a:lstStyle/>
          <a:p>
            <a:r>
              <a:rPr lang="en-US" dirty="0" smtClean="0"/>
              <a:t>Hawthorne Effect:</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Randomization: is the process by which treatments are assigned to experimental units.  If treatments are assigned by random, this will “average out” the variations due to variables that cannot be controlled by the researcher.</a:t>
            </a:r>
          </a:p>
          <a:p>
            <a:r>
              <a:rPr lang="en-US" dirty="0" smtClean="0"/>
              <a:t> </a:t>
            </a:r>
          </a:p>
          <a:p>
            <a:endParaRPr lang="en-US" dirty="0"/>
          </a:p>
        </p:txBody>
      </p:sp>
      <p:sp>
        <p:nvSpPr>
          <p:cNvPr id="3" name="Title 2"/>
          <p:cNvSpPr>
            <a:spLocks noGrp="1"/>
          </p:cNvSpPr>
          <p:nvPr>
            <p:ph type="title"/>
          </p:nvPr>
        </p:nvSpPr>
        <p:spPr/>
        <p:txBody>
          <a:bodyPr>
            <a:normAutofit/>
          </a:bodyPr>
          <a:lstStyle/>
          <a:p>
            <a:r>
              <a:rPr lang="en-US" sz="3200" u="sng" dirty="0" smtClean="0"/>
              <a:t>Key Elements of a Valid Experiment</a:t>
            </a:r>
            <a:endParaRPr lang="en-US"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Replication: </a:t>
            </a:r>
            <a:r>
              <a:rPr lang="en-US" u="sng" dirty="0" smtClean="0"/>
              <a:t>i</a:t>
            </a:r>
            <a:r>
              <a:rPr lang="en-US" dirty="0" smtClean="0"/>
              <a:t>s the practice of reducing chance variation or “lucky results” by repeating the experiment many times.  The more trials you have the less likely you are to have “freaky” results.</a:t>
            </a:r>
          </a:p>
          <a:p>
            <a:pPr>
              <a:buNone/>
            </a:pPr>
            <a:endParaRPr lang="en-US" dirty="0" smtClean="0"/>
          </a:p>
        </p:txBody>
      </p:sp>
      <p:sp>
        <p:nvSpPr>
          <p:cNvPr id="3" name="Title 2"/>
          <p:cNvSpPr>
            <a:spLocks noGrp="1"/>
          </p:cNvSpPr>
          <p:nvPr>
            <p:ph type="title"/>
          </p:nvPr>
        </p:nvSpPr>
        <p:spPr/>
        <p:txBody>
          <a:bodyPr>
            <a:normAutofit/>
          </a:bodyPr>
          <a:lstStyle/>
          <a:p>
            <a:r>
              <a:rPr lang="en-US" sz="3200" u="sng" dirty="0" smtClean="0"/>
              <a:t>Key Elements of a Valid Experiment</a:t>
            </a:r>
            <a:endParaRPr lang="en-US" sz="32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An </a:t>
            </a:r>
            <a:r>
              <a:rPr lang="en-US" dirty="0" smtClean="0"/>
              <a:t>observed effect so large that it would rarely occur by chance is called </a:t>
            </a:r>
            <a:r>
              <a:rPr lang="en-US" smtClean="0"/>
              <a:t>statistically significant.</a:t>
            </a:r>
            <a:endParaRPr lang="en-US" dirty="0"/>
          </a:p>
        </p:txBody>
      </p:sp>
      <p:sp>
        <p:nvSpPr>
          <p:cNvPr id="3" name="Title 2"/>
          <p:cNvSpPr>
            <a:spLocks noGrp="1"/>
          </p:cNvSpPr>
          <p:nvPr>
            <p:ph type="title"/>
          </p:nvPr>
        </p:nvSpPr>
        <p:spPr/>
        <p:txBody>
          <a:bodyPr/>
          <a:lstStyle/>
          <a:p>
            <a:r>
              <a:rPr lang="en-US" dirty="0" smtClean="0"/>
              <a:t>Statistically Significant:</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experimental units are in one group and units are randomly selected and assigned to treatment groups.</a:t>
            </a:r>
            <a:endParaRPr lang="en-US" dirty="0"/>
          </a:p>
        </p:txBody>
      </p:sp>
      <p:sp>
        <p:nvSpPr>
          <p:cNvPr id="3" name="Title 2"/>
          <p:cNvSpPr>
            <a:spLocks noGrp="1"/>
          </p:cNvSpPr>
          <p:nvPr>
            <p:ph type="title"/>
          </p:nvPr>
        </p:nvSpPr>
        <p:spPr/>
        <p:txBody>
          <a:bodyPr>
            <a:normAutofit fontScale="90000"/>
          </a:bodyPr>
          <a:lstStyle/>
          <a:p>
            <a:r>
              <a:rPr lang="en-US" dirty="0" smtClean="0"/>
              <a:t>Completely Randomized Design:</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block is a group of experimental units that are grouped together based on some common characteristic (i.e. gender) that is expected to affect the response variable.</a:t>
            </a:r>
            <a:endParaRPr lang="en-US" dirty="0"/>
          </a:p>
        </p:txBody>
      </p:sp>
      <p:sp>
        <p:nvSpPr>
          <p:cNvPr id="3" name="Title 2"/>
          <p:cNvSpPr>
            <a:spLocks noGrp="1"/>
          </p:cNvSpPr>
          <p:nvPr>
            <p:ph type="title"/>
          </p:nvPr>
        </p:nvSpPr>
        <p:spPr/>
        <p:txBody>
          <a:bodyPr/>
          <a:lstStyle/>
          <a:p>
            <a:r>
              <a:rPr lang="en-US" dirty="0" smtClean="0"/>
              <a:t>Block:</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block design: Places units into blocks and then randomly assigns some members of the blocks to each treatment group.</a:t>
            </a:r>
          </a:p>
          <a:p>
            <a:pPr>
              <a:buNone/>
            </a:pPr>
            <a:endParaRPr lang="en-US" dirty="0"/>
          </a:p>
        </p:txBody>
      </p:sp>
      <p:sp>
        <p:nvSpPr>
          <p:cNvPr id="3" name="Title 2"/>
          <p:cNvSpPr>
            <a:spLocks noGrp="1"/>
          </p:cNvSpPr>
          <p:nvPr>
            <p:ph type="title"/>
          </p:nvPr>
        </p:nvSpPr>
        <p:spPr/>
        <p:txBody>
          <a:bodyPr/>
          <a:lstStyle/>
          <a:p>
            <a:r>
              <a:rPr lang="en-US" dirty="0" smtClean="0"/>
              <a:t>Block:</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Experimental units are matched up on some common trait and then one member is randomly assigned to each treatment group.</a:t>
            </a:r>
          </a:p>
          <a:p>
            <a:endParaRPr lang="en-US" dirty="0" smtClean="0"/>
          </a:p>
          <a:p>
            <a:r>
              <a:rPr lang="en-US" dirty="0" smtClean="0"/>
              <a:t>Matched pairs includes matching a unit to itself and having the unit participate in both treatments.  The order of the treatments  should be randomly assigned to each unit with half of the units </a:t>
            </a:r>
            <a:r>
              <a:rPr lang="en-US" smtClean="0"/>
              <a:t>doing treatment 1 then </a:t>
            </a:r>
            <a:r>
              <a:rPr lang="en-US" dirty="0" smtClean="0"/>
              <a:t>2 and the other half doing the opposite.</a:t>
            </a:r>
            <a:endParaRPr lang="en-US" dirty="0"/>
          </a:p>
        </p:txBody>
      </p:sp>
      <p:sp>
        <p:nvSpPr>
          <p:cNvPr id="3" name="Title 2"/>
          <p:cNvSpPr>
            <a:spLocks noGrp="1"/>
          </p:cNvSpPr>
          <p:nvPr>
            <p:ph type="title"/>
          </p:nvPr>
        </p:nvSpPr>
        <p:spPr/>
        <p:txBody>
          <a:bodyPr/>
          <a:lstStyle/>
          <a:p>
            <a:r>
              <a:rPr lang="en-US" dirty="0" smtClean="0"/>
              <a:t>Matched Pairs: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Observational Study: we observe individuals and measure variables of interest but do not attempt to influence the responses</a:t>
            </a:r>
          </a:p>
          <a:p>
            <a:endParaRPr lang="en-US" dirty="0" smtClean="0"/>
          </a:p>
          <a:p>
            <a:pPr lvl="1"/>
            <a:r>
              <a:rPr lang="en-US" dirty="0" smtClean="0"/>
              <a:t>Can interview the subjects but are not changing any conditions</a:t>
            </a:r>
            <a:endParaRPr lang="en-US" dirty="0"/>
          </a:p>
        </p:txBody>
      </p:sp>
      <p:sp>
        <p:nvSpPr>
          <p:cNvPr id="3" name="Title 2"/>
          <p:cNvSpPr>
            <a:spLocks noGrp="1"/>
          </p:cNvSpPr>
          <p:nvPr>
            <p:ph type="title"/>
          </p:nvPr>
        </p:nvSpPr>
        <p:spPr/>
        <p:txBody>
          <a:bodyPr/>
          <a:lstStyle/>
          <a:p>
            <a:r>
              <a:rPr lang="en-US" dirty="0" smtClean="0"/>
              <a:t>Types of Statistical Studies: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Sampling:  Studying a portion (sample) of the population to learn about the entire population</a:t>
            </a:r>
            <a:endParaRPr lang="en-US" dirty="0"/>
          </a:p>
        </p:txBody>
      </p:sp>
      <p:sp>
        <p:nvSpPr>
          <p:cNvPr id="3" name="Title 2"/>
          <p:cNvSpPr>
            <a:spLocks noGrp="1"/>
          </p:cNvSpPr>
          <p:nvPr>
            <p:ph type="title"/>
          </p:nvPr>
        </p:nvSpPr>
        <p:spPr/>
        <p:txBody>
          <a:bodyPr/>
          <a:lstStyle/>
          <a:p>
            <a:r>
              <a:rPr lang="en-US" dirty="0" smtClean="0"/>
              <a:t>Types of Statistical Studies: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dirty="0" smtClean="0"/>
              <a:t>A study of the effect of changing flight patterns on the number of airplane accidents</a:t>
            </a:r>
          </a:p>
          <a:p>
            <a:r>
              <a:rPr lang="en-US" dirty="0" smtClean="0"/>
              <a:t>  </a:t>
            </a:r>
          </a:p>
          <a:p>
            <a:pPr lvl="0"/>
            <a:r>
              <a:rPr lang="en-US" dirty="0" smtClean="0"/>
              <a:t>A study on the effects of aspirin on preventing heart attacks</a:t>
            </a:r>
          </a:p>
          <a:p>
            <a:r>
              <a:rPr lang="en-US" dirty="0" smtClean="0"/>
              <a:t> </a:t>
            </a:r>
          </a:p>
          <a:p>
            <a:pPr>
              <a:buNone/>
            </a:pPr>
            <a:r>
              <a:rPr lang="en-US" dirty="0" smtClean="0"/>
              <a:t>  </a:t>
            </a:r>
          </a:p>
          <a:p>
            <a:pPr lvl="0"/>
            <a:r>
              <a:rPr lang="en-US" dirty="0" smtClean="0"/>
              <a:t>A study of the weights of all linemen in the NFL</a:t>
            </a:r>
          </a:p>
          <a:p>
            <a:r>
              <a:rPr lang="en-US" dirty="0" smtClean="0"/>
              <a:t> </a:t>
            </a:r>
          </a:p>
          <a:p>
            <a:pPr lvl="0"/>
            <a:r>
              <a:rPr lang="en-US" dirty="0" smtClean="0"/>
              <a:t>A study of US residents’ approval rating of the US President</a:t>
            </a:r>
          </a:p>
          <a:p>
            <a:r>
              <a:rPr lang="en-US" dirty="0" smtClean="0"/>
              <a:t>  </a:t>
            </a:r>
          </a:p>
          <a:p>
            <a:r>
              <a:rPr lang="en-US" dirty="0" smtClean="0"/>
              <a:t>5.  A study of how fourth grade students solve a puzzle</a:t>
            </a:r>
          </a:p>
          <a:p>
            <a:r>
              <a:rPr lang="en-US" dirty="0" smtClean="0"/>
              <a:t> </a:t>
            </a:r>
          </a:p>
          <a:p>
            <a:endParaRPr lang="en-US" dirty="0"/>
          </a:p>
        </p:txBody>
      </p:sp>
      <p:sp>
        <p:nvSpPr>
          <p:cNvPr id="3" name="Title 2"/>
          <p:cNvSpPr>
            <a:spLocks noGrp="1"/>
          </p:cNvSpPr>
          <p:nvPr>
            <p:ph type="title"/>
          </p:nvPr>
        </p:nvSpPr>
        <p:spPr/>
        <p:txBody>
          <a:bodyPr>
            <a:normAutofit fontScale="90000"/>
          </a:bodyPr>
          <a:lstStyle/>
          <a:p>
            <a:r>
              <a:rPr lang="en-US" sz="2700" dirty="0" smtClean="0"/>
              <a:t/>
            </a:r>
            <a:br>
              <a:rPr lang="en-US" sz="2700" dirty="0" smtClean="0"/>
            </a:br>
            <a:r>
              <a:rPr lang="en-US" sz="2700" dirty="0" smtClean="0"/>
              <a:t>Example 1:Consider the following statistical studies.  What method of data collection would you use to collect data for each study?  Explain why.</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experiment CHANGES a condition where an observational study uses information that is already there.</a:t>
            </a:r>
            <a:endParaRPr lang="en-US" dirty="0"/>
          </a:p>
        </p:txBody>
      </p:sp>
      <p:sp>
        <p:nvSpPr>
          <p:cNvPr id="3" name="Title 2"/>
          <p:cNvSpPr>
            <a:spLocks noGrp="1"/>
          </p:cNvSpPr>
          <p:nvPr>
            <p:ph type="title"/>
          </p:nvPr>
        </p:nvSpPr>
        <p:spPr/>
        <p:txBody>
          <a:bodyPr>
            <a:normAutofit fontScale="90000"/>
          </a:bodyPr>
          <a:lstStyle/>
          <a:p>
            <a:r>
              <a:rPr lang="en-US" dirty="0" smtClean="0"/>
              <a:t>Observational study vs. experiment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613</TotalTime>
  <Words>2064</Words>
  <Application>Microsoft Office PowerPoint</Application>
  <PresentationFormat>On-screen Show (4:3)</PresentationFormat>
  <Paragraphs>218</Paragraphs>
  <Slides>57</Slides>
  <Notes>1</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Concourse</vt:lpstr>
      <vt:lpstr>Chapter 5</vt:lpstr>
      <vt:lpstr>Objectives:</vt:lpstr>
      <vt:lpstr>Types of Statistical Studies:</vt:lpstr>
      <vt:lpstr>Types of Statistical Studies:</vt:lpstr>
      <vt:lpstr>Types of Statistical Studies:</vt:lpstr>
      <vt:lpstr>Types of Statistical Studies:</vt:lpstr>
      <vt:lpstr>Types of Statistical Studies:</vt:lpstr>
      <vt:lpstr> Example 1:Consider the following statistical studies.  What method of data collection would you use to collect data for each study?  Explain why. </vt:lpstr>
      <vt:lpstr>Observational study vs. experiment</vt:lpstr>
      <vt:lpstr>Example 2:Is this an observational study or an experiment?  Justify your choice.</vt:lpstr>
      <vt:lpstr>Population:</vt:lpstr>
      <vt:lpstr>Sample:</vt:lpstr>
      <vt:lpstr>Sampling vs. Census</vt:lpstr>
      <vt:lpstr>Voluntary response Sample:</vt:lpstr>
      <vt:lpstr>A little humor…</vt:lpstr>
      <vt:lpstr>Convenience Sample:</vt:lpstr>
      <vt:lpstr> Example 3: Which type of sample is used in each of the following?  What are potential problems with each sample? </vt:lpstr>
      <vt:lpstr>Bias:</vt:lpstr>
      <vt:lpstr>Simple Random Sample(SRS):</vt:lpstr>
      <vt:lpstr>Random Digits:</vt:lpstr>
      <vt:lpstr>Example 4:</vt:lpstr>
      <vt:lpstr>4 Steps for drawing a sample</vt:lpstr>
      <vt:lpstr>4 Steps for drawing a sample</vt:lpstr>
      <vt:lpstr>Other Sampling methods:</vt:lpstr>
      <vt:lpstr>Stratified Random Sample:</vt:lpstr>
      <vt:lpstr>Cluster Sample:</vt:lpstr>
      <vt:lpstr>Systematic Sample:</vt:lpstr>
      <vt:lpstr>Multi-Stage sample:</vt:lpstr>
      <vt:lpstr>A little humor….</vt:lpstr>
      <vt:lpstr>Undercoverage:</vt:lpstr>
      <vt:lpstr>Nonresponse:</vt:lpstr>
      <vt:lpstr>Response Bias:</vt:lpstr>
      <vt:lpstr>Question Wording Bias:</vt:lpstr>
      <vt:lpstr>Example 6:</vt:lpstr>
      <vt:lpstr>Example 6:</vt:lpstr>
      <vt:lpstr>Example 6:</vt:lpstr>
      <vt:lpstr>Example 6:</vt:lpstr>
      <vt:lpstr>Inferences about the population:</vt:lpstr>
      <vt:lpstr>Inferences about the population:</vt:lpstr>
      <vt:lpstr>Inferences about the population:</vt:lpstr>
      <vt:lpstr>Inferences about the population:</vt:lpstr>
      <vt:lpstr>Basic Vocabulary:</vt:lpstr>
      <vt:lpstr>Example 7</vt:lpstr>
      <vt:lpstr>Example 7:</vt:lpstr>
      <vt:lpstr>Key Elements of a Valid Experiment </vt:lpstr>
      <vt:lpstr>Control Group:</vt:lpstr>
      <vt:lpstr>Placebo Effect:</vt:lpstr>
      <vt:lpstr>Blinding:</vt:lpstr>
      <vt:lpstr>Double-blinding:</vt:lpstr>
      <vt:lpstr>Hawthorne Effect:</vt:lpstr>
      <vt:lpstr>Key Elements of a Valid Experiment</vt:lpstr>
      <vt:lpstr>Key Elements of a Valid Experiment</vt:lpstr>
      <vt:lpstr>Statistically Significant:</vt:lpstr>
      <vt:lpstr>Completely Randomized Design:</vt:lpstr>
      <vt:lpstr>Block:</vt:lpstr>
      <vt:lpstr>Block:</vt:lpstr>
      <vt:lpstr>Matched Pairs: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Kelli Newberry</dc:creator>
  <cp:lastModifiedBy>Kelli Newberry</cp:lastModifiedBy>
  <cp:revision>66</cp:revision>
  <dcterms:created xsi:type="dcterms:W3CDTF">2010-11-29T23:09:18Z</dcterms:created>
  <dcterms:modified xsi:type="dcterms:W3CDTF">2011-11-27T21:14:58Z</dcterms:modified>
</cp:coreProperties>
</file>